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63" r:id="rId3"/>
    <p:sldId id="266" r:id="rId4"/>
    <p:sldId id="269" r:id="rId5"/>
    <p:sldId id="264" r:id="rId6"/>
    <p:sldId id="275" r:id="rId7"/>
    <p:sldId id="265" r:id="rId8"/>
    <p:sldId id="271" r:id="rId9"/>
    <p:sldId id="274" r:id="rId10"/>
    <p:sldId id="261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9CA1A2-217D-4355-A0A5-453FA0659429}" v="19" dt="2021-09-06T21:46:07.625"/>
    <p1510:client id="{3301CD3F-B3FD-4795-9ED0-3A316F99E682}" v="527" vWet="528" dt="2021-09-06T21:45:15.441"/>
    <p1510:client id="{4373F420-098A-40F6-8BF1-52DFAE885863}" v="97" dt="2021-09-07T06:18:42.2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9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7D3BBE-F4AA-42BF-8176-6CB7C8EB8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84E035-59E2-4E71-906E-54045E7906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AD2EE2D-4331-4DD2-93B7-46151F8DF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5A29-FFCF-4ADA-9A6B-CFD2C0F0ED1F}" type="datetimeFigureOut">
              <a:rPr lang="pt-BR" smtClean="0"/>
              <a:t>07/09/2021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37DD4E-7EFA-45FA-BDE0-560924A2B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1A98E13-6E57-40B4-9D6B-0F4559295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50DA-1CB8-42C6-B369-90A4A6D00EA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0589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3B355F-1553-4991-917B-DA0C818D4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F7CC868-8C80-4921-8FDA-8533693A50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F29C9D8-9A05-424A-84C0-98C1AC515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5A29-FFCF-4ADA-9A6B-CFD2C0F0ED1F}" type="datetimeFigureOut">
              <a:rPr lang="pt-BR" smtClean="0"/>
              <a:t>07/09/2021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B188A6C-60CB-4232-B05B-12E1FE606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4E5818D-C8EB-408C-9B57-4F82648FF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50DA-1CB8-42C6-B369-90A4A6D00EA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9641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8D759B6-957E-4D5E-AB2E-2B00128C16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3223968-5E30-4DE5-8964-811A00E1C1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3A0053-699C-41EE-AF20-1BD2600D3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5A29-FFCF-4ADA-9A6B-CFD2C0F0ED1F}" type="datetimeFigureOut">
              <a:rPr lang="pt-BR" smtClean="0"/>
              <a:t>07/09/2021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2D078D-D94A-4FF1-8BF8-E7A724BBA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6C8A104-7926-477D-B75A-DCEBD94CB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50DA-1CB8-42C6-B369-90A4A6D00EA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0769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CF2BCE-F725-4B60-AF8D-D07CBBAE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301C1B-162C-4138-AC7A-2E3623FBD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01F8AAE-8BEE-451C-87E6-5CFA4D366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5A29-FFCF-4ADA-9A6B-CFD2C0F0ED1F}" type="datetimeFigureOut">
              <a:rPr lang="pt-BR" smtClean="0"/>
              <a:t>07/09/2021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DF6A6A-D5E2-4C8C-89E6-0F4A163BF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9A3E576-A132-4F54-B083-C86840CB7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50DA-1CB8-42C6-B369-90A4A6D00EA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861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649A6F-7E22-450F-9B45-F188A327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4BC936-A817-4844-810C-194B45AE5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7F5AA75-E6CA-48B6-9E74-8F36F54CC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5A29-FFCF-4ADA-9A6B-CFD2C0F0ED1F}" type="datetimeFigureOut">
              <a:rPr lang="pt-BR" smtClean="0"/>
              <a:t>07/09/2021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96A5F26-5575-4D99-90DD-A781ABBA9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E5B94F6-AC57-42D9-820B-52191FCA8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50DA-1CB8-42C6-B369-90A4A6D00EA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64534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36F5E1-18BF-4D09-BD4D-2B8F887D0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7D3D1F-8417-4DD2-BD50-38DFD795A0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7E58EBE-5C4A-4BAE-8075-5EA2B1108E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932C8BB-A68C-4994-A66D-62F0BC451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5A29-FFCF-4ADA-9A6B-CFD2C0F0ED1F}" type="datetimeFigureOut">
              <a:rPr lang="pt-BR" smtClean="0"/>
              <a:t>07/09/2021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C2469F7-64EF-4409-9F65-5415AF03D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43D3734-546F-43A4-A251-986AC954E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50DA-1CB8-42C6-B369-90A4A6D00EA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3562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D1322E-17CE-469F-8727-E5124D197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18BA4C8-1A48-48D9-A6AC-A4284EE57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5BE9059-1758-4FC0-93B5-DD2355C5F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298315E-4558-47B5-8318-71A38BD137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8D7CDE3-48F9-475F-AB01-4B772B25F9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088E8D6-8853-4B35-BD18-ACAB66E32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5A29-FFCF-4ADA-9A6B-CFD2C0F0ED1F}" type="datetimeFigureOut">
              <a:rPr lang="pt-BR" smtClean="0"/>
              <a:t>07/09/2021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92278E9-546D-4319-B6FF-150004CE8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9D99421-3A56-41F7-A04E-3BDB920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50DA-1CB8-42C6-B369-90A4A6D00EA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96474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645DD5-F6D4-4BF3-ABDB-9E787B859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C5F6784-DFD7-496C-A9C4-428160310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5A29-FFCF-4ADA-9A6B-CFD2C0F0ED1F}" type="datetimeFigureOut">
              <a:rPr lang="pt-BR" smtClean="0"/>
              <a:t>07/09/2021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52010C9-F617-4D33-9E5C-AE3C1B59E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5932438-C9F4-46F8-9CA0-645486F69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50DA-1CB8-42C6-B369-90A4A6D00EA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7532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9884363-CE55-49A0-A5F6-948226C54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5A29-FFCF-4ADA-9A6B-CFD2C0F0ED1F}" type="datetimeFigureOut">
              <a:rPr lang="pt-BR" smtClean="0"/>
              <a:t>07/09/2021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D552380-0DAB-44FD-B1E6-E738C89CE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4BA08E4-0F4B-47AD-99F2-89D3C74C6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50DA-1CB8-42C6-B369-90A4A6D00EA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98026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A72D0F-DF4B-4CA4-9569-EBA7CCA8A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860BFC-376C-47BB-A346-3E85D87F3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00A773E-3292-4E7E-8B24-DD94CA320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98ED431-A269-47D9-B508-EA1F70C46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5A29-FFCF-4ADA-9A6B-CFD2C0F0ED1F}" type="datetimeFigureOut">
              <a:rPr lang="pt-BR" smtClean="0"/>
              <a:t>07/09/2021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93C8945-B035-44B4-8D32-54CC9EAAC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39EE640-E9D5-42B3-B164-E924EC359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50DA-1CB8-42C6-B369-90A4A6D00EA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43503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9E313C-89E5-4DCA-8F52-28BE4C435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08730F9-6BA6-418A-84F4-28773FD28A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260A599-154B-4BBF-94EC-DEDEAF9C2A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1479DFA-76B8-4DC7-B6CB-BC4086F61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5A29-FFCF-4ADA-9A6B-CFD2C0F0ED1F}" type="datetimeFigureOut">
              <a:rPr lang="pt-BR" smtClean="0"/>
              <a:t>07/09/2021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3052025-A995-48E2-A84C-05CB332E8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3062585-528A-4C4E-8597-FE02E551B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50DA-1CB8-42C6-B369-90A4A6D00EA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59495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6333037-C570-43C7-8744-981020A45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6A95F5-8AD7-4CC0-B884-CB28411E4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3F2C98A-5464-4238-B91B-910FE5F45B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05A29-FFCF-4ADA-9A6B-CFD2C0F0ED1F}" type="datetimeFigureOut">
              <a:rPr lang="pt-BR" smtClean="0"/>
              <a:t>07/09/2021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B4AB9F-C49F-4EC3-8EB9-B04921937B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6FA73F7-DE2B-44C0-AA04-80D6C08A8B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550DA-1CB8-42C6-B369-90A4A6D00EA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6339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apid7.com/db/modules/exploit/windows/smb/ms17_010_eternalblue/" TargetMode="External"/><Relationship Id="rId3" Type="http://schemas.openxmlformats.org/officeDocument/2006/relationships/hyperlink" Target="https://cve.mitre.org/cgi-bin/cvename.cgi?name=CVE-2017-0143" TargetMode="External"/><Relationship Id="rId7" Type="http://schemas.openxmlformats.org/officeDocument/2006/relationships/hyperlink" Target="https://www.tenable.com/plugins/nessus/72836" TargetMode="External"/><Relationship Id="rId2" Type="http://schemas.openxmlformats.org/officeDocument/2006/relationships/hyperlink" Target="https://cve.mitre.org/cgi-bin/cvename.cgi?name=CVE-2019-070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ve.mitre.org/cgi-bin/cvename.cgi?name=CVE-2019-12922" TargetMode="External"/><Relationship Id="rId5" Type="http://schemas.openxmlformats.org/officeDocument/2006/relationships/hyperlink" Target="https://cve.mitre.org/cgi-bin/cvename.cgi?name=CVE-2015-4000" TargetMode="External"/><Relationship Id="rId4" Type="http://schemas.openxmlformats.org/officeDocument/2006/relationships/hyperlink" Target="https://cve.mitre.org/cgi-bin/cvename.cgi?name=CVE-2014-356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1">
            <a:extLst>
              <a:ext uri="{FF2B5EF4-FFF2-40B4-BE49-F238E27FC236}">
                <a16:creationId xmlns:a16="http://schemas.microsoft.com/office/drawing/2014/main" id="{E9F42A26-CDF4-4802-BF0C-AB8483C0A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471" y="-60103"/>
            <a:ext cx="12396613" cy="697820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F0B17D7-65E9-4CC2-91FC-8B2D7B706D8D}"/>
              </a:ext>
            </a:extLst>
          </p:cNvPr>
          <p:cNvSpPr txBox="1"/>
          <p:nvPr/>
        </p:nvSpPr>
        <p:spPr>
          <a:xfrm>
            <a:off x="3292778" y="1140903"/>
            <a:ext cx="5637336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5000" b="1" dirty="0">
                <a:solidFill>
                  <a:schemeClr val="bg1"/>
                </a:solidFill>
                <a:latin typeface="Corbel" panose="020B0503020204020204" pitchFamily="34" charset="0"/>
                <a:ea typeface="Verdana"/>
                <a:cs typeface="Arial" panose="020B0604020202020204" pitchFamily="34" charset="0"/>
              </a:rPr>
              <a:t>CYBER DEFENSE</a:t>
            </a:r>
            <a:endParaRPr lang="pt-BR" dirty="0">
              <a:solidFill>
                <a:schemeClr val="bg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C5EECF4-585C-4B4D-956B-98C6467B84B4}"/>
              </a:ext>
            </a:extLst>
          </p:cNvPr>
          <p:cNvSpPr txBox="1"/>
          <p:nvPr/>
        </p:nvSpPr>
        <p:spPr>
          <a:xfrm>
            <a:off x="1223510" y="5177153"/>
            <a:ext cx="9926874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5000" b="1" dirty="0">
                <a:solidFill>
                  <a:schemeClr val="bg1"/>
                </a:solidFill>
                <a:latin typeface="Corbel" panose="020B0503020204020204" pitchFamily="34" charset="0"/>
                <a:ea typeface="Verdana"/>
                <a:cs typeface="Arial" panose="020B0604020202020204" pitchFamily="34" charset="0"/>
              </a:rPr>
              <a:t>APRESENTAÇÃO – BANCA FINAL</a:t>
            </a:r>
            <a:endParaRPr lang="pt-BR" dirty="0">
              <a:solidFill>
                <a:schemeClr val="bg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483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Retângulo&#10;&#10;Descrição gerada automaticamente">
            <a:extLst>
              <a:ext uri="{FF2B5EF4-FFF2-40B4-BE49-F238E27FC236}">
                <a16:creationId xmlns:a16="http://schemas.microsoft.com/office/drawing/2014/main" id="{C2C9436F-6266-468B-8B29-461B3334A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883" y="-2336"/>
            <a:ext cx="12246633" cy="6877049"/>
          </a:xfrm>
          <a:prstGeom prst="roundRect">
            <a:avLst>
              <a:gd name="adj" fmla="val 11111"/>
            </a:avLst>
          </a:prstGeom>
          <a:ln w="190500" cap="rnd">
            <a:noFill/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10" name="Picture 2" descr="Amazon.com: WannaCry : Apps &amp;amp; Games">
            <a:extLst>
              <a:ext uri="{FF2B5EF4-FFF2-40B4-BE49-F238E27FC236}">
                <a16:creationId xmlns:a16="http://schemas.microsoft.com/office/drawing/2014/main" id="{1C291C2F-1884-4102-8550-F2790C2D1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927" y="1766070"/>
            <a:ext cx="3669718" cy="366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 descr="Uma imagem contendo Ícone&#10;&#10;Descrição gerada automaticamente">
            <a:extLst>
              <a:ext uri="{FF2B5EF4-FFF2-40B4-BE49-F238E27FC236}">
                <a16:creationId xmlns:a16="http://schemas.microsoft.com/office/drawing/2014/main" id="{9B8C0960-5DA3-4B88-B731-99583AF92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245" y="1788902"/>
            <a:ext cx="3352805" cy="3352805"/>
          </a:xfrm>
          <a:prstGeom prst="rect">
            <a:avLst/>
          </a:prstGeom>
        </p:spPr>
      </p:pic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833A3F79-7294-49AE-BD06-A50C25DB2C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675" y="1745259"/>
            <a:ext cx="3669718" cy="3466013"/>
          </a:xfrm>
          <a:prstGeom prst="rect">
            <a:avLst/>
          </a:prstGeom>
        </p:spPr>
      </p:pic>
      <p:pic>
        <p:nvPicPr>
          <p:cNvPr id="14" name="Imagem 13" descr="Forma&#10;&#10;Descrição gerada automaticamente">
            <a:extLst>
              <a:ext uri="{FF2B5EF4-FFF2-40B4-BE49-F238E27FC236}">
                <a16:creationId xmlns:a16="http://schemas.microsoft.com/office/drawing/2014/main" id="{C605AACE-CBF5-4FB2-82C6-57DE2CACC3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8882" y="-2336"/>
            <a:ext cx="12252864" cy="6858000"/>
          </a:xfrm>
          <a:prstGeom prst="roundRect">
            <a:avLst>
              <a:gd name="adj" fmla="val 11111"/>
            </a:avLst>
          </a:prstGeom>
          <a:ln w="190500" cap="rnd">
            <a:noFill/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9" name="CaixaDeTexto 3">
            <a:extLst>
              <a:ext uri="{FF2B5EF4-FFF2-40B4-BE49-F238E27FC236}">
                <a16:creationId xmlns:a16="http://schemas.microsoft.com/office/drawing/2014/main" id="{2DDD618B-F2B0-4328-BAC2-8AAFEC418E3F}"/>
              </a:ext>
            </a:extLst>
          </p:cNvPr>
          <p:cNvSpPr txBox="1"/>
          <p:nvPr/>
        </p:nvSpPr>
        <p:spPr>
          <a:xfrm>
            <a:off x="3479392" y="759172"/>
            <a:ext cx="5798513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>
                <a:latin typeface="Unispace"/>
              </a:rPr>
              <a:t>DEEP SECURITY TEAM</a:t>
            </a:r>
            <a:endParaRPr lang="en-US" sz="3600" b="1" dirty="0"/>
          </a:p>
        </p:txBody>
      </p:sp>
      <p:sp>
        <p:nvSpPr>
          <p:cNvPr id="7" name="CaixaDeTexto 5">
            <a:extLst>
              <a:ext uri="{FF2B5EF4-FFF2-40B4-BE49-F238E27FC236}">
                <a16:creationId xmlns:a16="http://schemas.microsoft.com/office/drawing/2014/main" id="{CDA38550-9731-4981-82FF-CA96C2AE6385}"/>
              </a:ext>
            </a:extLst>
          </p:cNvPr>
          <p:cNvSpPr txBox="1"/>
          <p:nvPr/>
        </p:nvSpPr>
        <p:spPr>
          <a:xfrm>
            <a:off x="596490" y="6312034"/>
            <a:ext cx="513193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>
                <a:latin typeface="unispace"/>
              </a:rPr>
              <a:t>Banca final - KPMG + Gama Academy</a:t>
            </a:r>
          </a:p>
        </p:txBody>
      </p:sp>
      <p:sp>
        <p:nvSpPr>
          <p:cNvPr id="8" name="CaixaDeTexto 5">
            <a:extLst>
              <a:ext uri="{FF2B5EF4-FFF2-40B4-BE49-F238E27FC236}">
                <a16:creationId xmlns:a16="http://schemas.microsoft.com/office/drawing/2014/main" id="{A0D32E2F-2CF0-4CC9-B901-A535200F6CFA}"/>
              </a:ext>
            </a:extLst>
          </p:cNvPr>
          <p:cNvSpPr txBox="1"/>
          <p:nvPr/>
        </p:nvSpPr>
        <p:spPr>
          <a:xfrm>
            <a:off x="9904508" y="6312034"/>
            <a:ext cx="249571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b="1">
              <a:latin typeface="unispace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710629A-40AD-4727-8CF3-265FAD2C83C5}"/>
              </a:ext>
            </a:extLst>
          </p:cNvPr>
          <p:cNvSpPr txBox="1"/>
          <p:nvPr/>
        </p:nvSpPr>
        <p:spPr>
          <a:xfrm>
            <a:off x="872455" y="2939778"/>
            <a:ext cx="99132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 dirty="0">
                <a:latin typeface="Unispace"/>
              </a:rPr>
              <a:t>OBRIGADO A TODOS!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148511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5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5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"/>
                            </p:stCondLst>
                            <p:childTnLst>
                              <p:par>
                                <p:cTn id="1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99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22" presetClass="exit" presetSubtype="4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21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1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350"/>
                            </p:stCondLst>
                            <p:childTnLst>
                              <p:par>
                                <p:cTn id="1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1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14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54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890"/>
                            </p:stCondLst>
                            <p:childTnLst>
                              <p:par>
                                <p:cTn id="29" presetID="45" presetClass="entr" presetSubtype="0" fill="hold" nodeType="afterEffect">
                                  <p:stCondLst>
                                    <p:cond delay="21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9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0"/>
                            </p:stCondLst>
                            <p:childTnLst>
                              <p:par>
                                <p:cTn id="3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42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EB06A3F-951F-4EB2-9EBE-39802CDD7668}"/>
              </a:ext>
            </a:extLst>
          </p:cNvPr>
          <p:cNvSpPr/>
          <p:nvPr/>
        </p:nvSpPr>
        <p:spPr>
          <a:xfrm>
            <a:off x="0" y="0"/>
            <a:ext cx="12192000" cy="6248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DFDDC26-27F2-46D3-8F96-9A6DEA083249}"/>
              </a:ext>
            </a:extLst>
          </p:cNvPr>
          <p:cNvSpPr txBox="1"/>
          <p:nvPr/>
        </p:nvSpPr>
        <p:spPr>
          <a:xfrm>
            <a:off x="4094630" y="-16815"/>
            <a:ext cx="7173800" cy="63094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b="1"/>
              <a:t>DEEP SECURITY TEAM</a:t>
            </a:r>
            <a:endParaRPr lang="pt-BR" sz="350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1A4CEB4-4DA1-40C8-9B45-0AD13E2ECB7C}"/>
              </a:ext>
            </a:extLst>
          </p:cNvPr>
          <p:cNvSpPr txBox="1"/>
          <p:nvPr/>
        </p:nvSpPr>
        <p:spPr>
          <a:xfrm>
            <a:off x="-7620" y="3487846"/>
            <a:ext cx="6103620" cy="224676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2000" b="1" u="sng" dirty="0">
                <a:cs typeface="Arial"/>
              </a:rPr>
              <a:t>MEMBROS</a:t>
            </a:r>
            <a:r>
              <a:rPr lang="pt-BR" sz="2000" b="1" u="sng">
                <a:cs typeface="Arial"/>
              </a:rPr>
              <a:t>:</a:t>
            </a:r>
            <a:endParaRPr lang="pt-BR" sz="2000" b="1" u="sng" dirty="0">
              <a:cs typeface="Calibri" panose="020F0502020204030204"/>
            </a:endParaRPr>
          </a:p>
          <a:p>
            <a:endParaRPr lang="pt-BR" sz="2000" b="1" dirty="0">
              <a:cs typeface="Arial"/>
            </a:endParaRPr>
          </a:p>
          <a:p>
            <a:r>
              <a:rPr lang="pt-BR" sz="2000" b="1" dirty="0">
                <a:cs typeface="Arial"/>
              </a:rPr>
              <a:t>IGOR HONORIO</a:t>
            </a:r>
            <a:endParaRPr lang="pt-BR" sz="2000" b="1" dirty="0">
              <a:cs typeface="Calibri" panose="020F0502020204030204"/>
            </a:endParaRPr>
          </a:p>
          <a:p>
            <a:r>
              <a:rPr lang="pt-BR" sz="2000" b="1" dirty="0">
                <a:cs typeface="Arial"/>
              </a:rPr>
              <a:t>LEONARDO RODRIGUES</a:t>
            </a:r>
            <a:r>
              <a:rPr lang="en-US" sz="2000" b="1" dirty="0">
                <a:cs typeface="Arial"/>
              </a:rPr>
              <a:t>​</a:t>
            </a:r>
            <a:endParaRPr lang="pt-BR" sz="2000" b="1" dirty="0">
              <a:cs typeface="Calibri" panose="020F0502020204030204"/>
            </a:endParaRPr>
          </a:p>
          <a:p>
            <a:r>
              <a:rPr lang="pt-BR" sz="2000" b="1" dirty="0">
                <a:cs typeface="Arial"/>
              </a:rPr>
              <a:t>TIAGO BERWANGER</a:t>
            </a:r>
            <a:endParaRPr lang="pt-BR" sz="2000" b="1" dirty="0">
              <a:cs typeface="Calibri" panose="020F0502020204030204"/>
            </a:endParaRPr>
          </a:p>
          <a:p>
            <a:r>
              <a:rPr lang="pt-BR" sz="2000" b="1" dirty="0">
                <a:cs typeface="Arial"/>
              </a:rPr>
              <a:t>FRANCISCO JUCINERY ALVES VIEIRA</a:t>
            </a:r>
            <a:r>
              <a:rPr lang="en-US" sz="2000" b="1" dirty="0">
                <a:cs typeface="Arial"/>
              </a:rPr>
              <a:t>​</a:t>
            </a:r>
            <a:endParaRPr lang="pt-BR" sz="2000" b="1" dirty="0">
              <a:cs typeface="Calibri" panose="020F0502020204030204"/>
            </a:endParaRPr>
          </a:p>
          <a:p>
            <a:r>
              <a:rPr lang="pt-BR" sz="2000" b="1" dirty="0">
                <a:cs typeface="Arial"/>
              </a:rPr>
              <a:t>SERGIO BERNARDO</a:t>
            </a:r>
            <a:r>
              <a:rPr lang="en-US" sz="2000" b="1" dirty="0">
                <a:solidFill>
                  <a:schemeClr val="bg1"/>
                </a:solidFill>
                <a:cs typeface="Arial"/>
              </a:rPr>
              <a:t>​</a:t>
            </a:r>
            <a:endParaRPr lang="pt-BR" sz="2000" b="1" dirty="0">
              <a:solidFill>
                <a:schemeClr val="bg1"/>
              </a:solidFill>
              <a:cs typeface="Calibri" panose="020F0502020204030204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FD056E4-02ED-42AB-91FD-2AE2184B0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162" y="1997524"/>
            <a:ext cx="2788435" cy="1813982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BC0C1E80-8B61-434B-B0A1-FD5F9A3AA43C}"/>
              </a:ext>
            </a:extLst>
          </p:cNvPr>
          <p:cNvGrpSpPr/>
          <p:nvPr/>
        </p:nvGrpSpPr>
        <p:grpSpPr>
          <a:xfrm>
            <a:off x="-7620" y="6067240"/>
            <a:ext cx="12192000" cy="461665"/>
            <a:chOff x="0" y="6447019"/>
            <a:chExt cx="12192000" cy="461665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5FBC84FE-6FBC-4591-BE86-EC7F765B77AB}"/>
                </a:ext>
              </a:extLst>
            </p:cNvPr>
            <p:cNvSpPr/>
            <p:nvPr/>
          </p:nvSpPr>
          <p:spPr>
            <a:xfrm>
              <a:off x="0" y="6457888"/>
              <a:ext cx="12192000" cy="40011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0DFDB78D-E8FD-439E-88AA-0814FE21FBCC}"/>
                </a:ext>
              </a:extLst>
            </p:cNvPr>
            <p:cNvGrpSpPr/>
            <p:nvPr/>
          </p:nvGrpSpPr>
          <p:grpSpPr>
            <a:xfrm>
              <a:off x="156209" y="6447019"/>
              <a:ext cx="11879579" cy="461665"/>
              <a:chOff x="156210" y="6427110"/>
              <a:chExt cx="11879579" cy="461665"/>
            </a:xfrm>
          </p:grpSpPr>
          <p:sp>
            <p:nvSpPr>
              <p:cNvPr id="10" name="CaixaDeTexto 5">
                <a:extLst>
                  <a:ext uri="{FF2B5EF4-FFF2-40B4-BE49-F238E27FC236}">
                    <a16:creationId xmlns:a16="http://schemas.microsoft.com/office/drawing/2014/main" id="{BC1E7817-9441-498B-A182-C196622C0A8C}"/>
                  </a:ext>
                </a:extLst>
              </p:cNvPr>
              <p:cNvSpPr txBox="1"/>
              <p:nvPr/>
            </p:nvSpPr>
            <p:spPr>
              <a:xfrm>
                <a:off x="156210" y="6427110"/>
                <a:ext cx="5406390" cy="4616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400" b="1" dirty="0"/>
                  <a:t>Banca final - KPMG + Gama Academy     </a:t>
                </a:r>
              </a:p>
            </p:txBody>
          </p:sp>
          <p:sp>
            <p:nvSpPr>
              <p:cNvPr id="11" name="CaixaDeTexto 5">
                <a:extLst>
                  <a:ext uri="{FF2B5EF4-FFF2-40B4-BE49-F238E27FC236}">
                    <a16:creationId xmlns:a16="http://schemas.microsoft.com/office/drawing/2014/main" id="{76E55994-F651-4432-B7CF-5C7950E09151}"/>
                  </a:ext>
                </a:extLst>
              </p:cNvPr>
              <p:cNvSpPr txBox="1"/>
              <p:nvPr/>
            </p:nvSpPr>
            <p:spPr>
              <a:xfrm>
                <a:off x="10463298" y="6457890"/>
                <a:ext cx="1572491" cy="400110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000" b="1" u="sng" dirty="0"/>
                  <a:t>08/09/2021</a:t>
                </a:r>
              </a:p>
            </p:txBody>
          </p:sp>
        </p:grp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6CB0558-DC2D-4633-8A00-5F7C390D5A36}"/>
              </a:ext>
            </a:extLst>
          </p:cNvPr>
          <p:cNvSpPr txBox="1"/>
          <p:nvPr/>
        </p:nvSpPr>
        <p:spPr>
          <a:xfrm>
            <a:off x="3539289" y="954748"/>
            <a:ext cx="5256526" cy="54258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pt-BR" sz="2800" b="1" u="sng">
                <a:effectLst/>
                <a:latin typeface="Calibri"/>
                <a:ea typeface="Times New Roman" panose="02020603050405020304" pitchFamily="18" charset="0"/>
                <a:cs typeface="Times New Roman"/>
              </a:rPr>
              <a:t>Serviços prestados para empresa</a:t>
            </a:r>
            <a:r>
              <a:rPr lang="pt-BR" sz="2800" b="1" u="sng">
                <a:latin typeface="Calibri"/>
                <a:ea typeface="Times New Roman" panose="02020603050405020304" pitchFamily="18" charset="0"/>
                <a:cs typeface="Times New Roman"/>
              </a:rPr>
              <a:t>:</a:t>
            </a:r>
            <a:endParaRPr lang="pt-BR" sz="105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433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EB06A3F-951F-4EB2-9EBE-39802CDD7668}"/>
              </a:ext>
            </a:extLst>
          </p:cNvPr>
          <p:cNvSpPr/>
          <p:nvPr/>
        </p:nvSpPr>
        <p:spPr>
          <a:xfrm>
            <a:off x="0" y="0"/>
            <a:ext cx="12192000" cy="7775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DFDDC26-27F2-46D3-8F96-9A6DEA083249}"/>
              </a:ext>
            </a:extLst>
          </p:cNvPr>
          <p:cNvSpPr txBox="1"/>
          <p:nvPr/>
        </p:nvSpPr>
        <p:spPr>
          <a:xfrm>
            <a:off x="3260136" y="61838"/>
            <a:ext cx="8439150" cy="63094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b="1"/>
              <a:t>METODOLOGIA ÁGIL - KANBAN</a:t>
            </a:r>
          </a:p>
        </p:txBody>
      </p:sp>
      <p:sp>
        <p:nvSpPr>
          <p:cNvPr id="10" name="CaixaDeTexto 5">
            <a:extLst>
              <a:ext uri="{FF2B5EF4-FFF2-40B4-BE49-F238E27FC236}">
                <a16:creationId xmlns:a16="http://schemas.microsoft.com/office/drawing/2014/main" id="{BC1E7817-9441-498B-A182-C196622C0A8C}"/>
              </a:ext>
            </a:extLst>
          </p:cNvPr>
          <p:cNvSpPr txBox="1"/>
          <p:nvPr/>
        </p:nvSpPr>
        <p:spPr>
          <a:xfrm>
            <a:off x="-1940" y="6159631"/>
            <a:ext cx="5406390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b="1">
              <a:cs typeface="Calibri"/>
            </a:endParaRPr>
          </a:p>
        </p:txBody>
      </p:sp>
      <p:sp>
        <p:nvSpPr>
          <p:cNvPr id="17" name="CaixaDeTexto 5">
            <a:extLst>
              <a:ext uri="{FF2B5EF4-FFF2-40B4-BE49-F238E27FC236}">
                <a16:creationId xmlns:a16="http://schemas.microsoft.com/office/drawing/2014/main" id="{43BA938A-72CB-4A6D-859E-DA5FF32CF891}"/>
              </a:ext>
            </a:extLst>
          </p:cNvPr>
          <p:cNvSpPr txBox="1"/>
          <p:nvPr/>
        </p:nvSpPr>
        <p:spPr>
          <a:xfrm>
            <a:off x="10463298" y="6163612"/>
            <a:ext cx="1572491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000" b="1" u="sng">
              <a:cs typeface="Calibri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82862BE-29B1-4D3F-AD23-AB870D635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034" y="825717"/>
            <a:ext cx="9578915" cy="5192188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EB8D0A8-32F9-4466-9BAF-C34E49B6F5DC}"/>
              </a:ext>
            </a:extLst>
          </p:cNvPr>
          <p:cNvSpPr/>
          <p:nvPr/>
        </p:nvSpPr>
        <p:spPr>
          <a:xfrm>
            <a:off x="-7620" y="6078109"/>
            <a:ext cx="12192000" cy="40011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121B4D7-4DB5-4588-A496-76F216564924}"/>
              </a:ext>
            </a:extLst>
          </p:cNvPr>
          <p:cNvSpPr txBox="1"/>
          <p:nvPr/>
        </p:nvSpPr>
        <p:spPr>
          <a:xfrm>
            <a:off x="-5751" y="610462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Deep Security Team</a:t>
            </a:r>
            <a:r>
              <a:rPr lang="pt-BR" b="1"/>
              <a:t>    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380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EB06A3F-951F-4EB2-9EBE-39802CDD7668}"/>
              </a:ext>
            </a:extLst>
          </p:cNvPr>
          <p:cNvSpPr/>
          <p:nvPr/>
        </p:nvSpPr>
        <p:spPr>
          <a:xfrm>
            <a:off x="0" y="0"/>
            <a:ext cx="12192000" cy="76280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DFDDC26-27F2-46D3-8F96-9A6DEA083249}"/>
              </a:ext>
            </a:extLst>
          </p:cNvPr>
          <p:cNvSpPr txBox="1"/>
          <p:nvPr/>
        </p:nvSpPr>
        <p:spPr>
          <a:xfrm>
            <a:off x="3132329" y="69774"/>
            <a:ext cx="7064044" cy="63094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b="1" dirty="0"/>
              <a:t>FERRAMENTAS E FRAMEWORKS</a:t>
            </a:r>
            <a:endParaRPr lang="en-US" sz="3500" b="1" dirty="0">
              <a:cs typeface="Calibri"/>
            </a:endParaRPr>
          </a:p>
        </p:txBody>
      </p:sp>
      <p:sp>
        <p:nvSpPr>
          <p:cNvPr id="17" name="CaixaDeTexto 5">
            <a:extLst>
              <a:ext uri="{FF2B5EF4-FFF2-40B4-BE49-F238E27FC236}">
                <a16:creationId xmlns:a16="http://schemas.microsoft.com/office/drawing/2014/main" id="{43BA938A-72CB-4A6D-859E-DA5FF32CF891}"/>
              </a:ext>
            </a:extLst>
          </p:cNvPr>
          <p:cNvSpPr txBox="1"/>
          <p:nvPr/>
        </p:nvSpPr>
        <p:spPr>
          <a:xfrm>
            <a:off x="10504490" y="6127210"/>
            <a:ext cx="1572491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000" b="1" u="sng" dirty="0"/>
          </a:p>
        </p:txBody>
      </p:sp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232AAA8D-55B4-456C-8611-1D0236590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09" y="832578"/>
            <a:ext cx="2198020" cy="2198020"/>
          </a:xfrm>
          <a:prstGeom prst="rect">
            <a:avLst/>
          </a:prstGeom>
        </p:spPr>
      </p:pic>
      <p:pic>
        <p:nvPicPr>
          <p:cNvPr id="12" name="Imagem 11" descr="Uma imagem contendo Esquemático&#10;&#10;Descrição gerada automaticamente">
            <a:extLst>
              <a:ext uri="{FF2B5EF4-FFF2-40B4-BE49-F238E27FC236}">
                <a16:creationId xmlns:a16="http://schemas.microsoft.com/office/drawing/2014/main" id="{6C02042A-01D3-4B47-BF3F-23189D8F3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946" y="1389702"/>
            <a:ext cx="2030487" cy="1083772"/>
          </a:xfrm>
          <a:prstGeom prst="rect">
            <a:avLst/>
          </a:prstGeom>
        </p:spPr>
      </p:pic>
      <p:pic>
        <p:nvPicPr>
          <p:cNvPr id="13" name="Picture 2" descr="Image">
            <a:extLst>
              <a:ext uri="{FF2B5EF4-FFF2-40B4-BE49-F238E27FC236}">
                <a16:creationId xmlns:a16="http://schemas.microsoft.com/office/drawing/2014/main" id="{9564BCE4-3435-4B42-A55D-099A2A2E3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803" y="3768006"/>
            <a:ext cx="1574366" cy="157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5F7D844F-2700-4AEB-BD02-4EC4028642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52" y="3626639"/>
            <a:ext cx="1482214" cy="1482214"/>
          </a:xfrm>
          <a:prstGeom prst="rect">
            <a:avLst/>
          </a:prstGeom>
        </p:spPr>
      </p:pic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0AE4267F-9276-4863-AFC0-767EDC4F25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4046796"/>
            <a:ext cx="3923581" cy="1062057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38D8565B-DF61-42B3-A9C3-DD47A89E631B}"/>
              </a:ext>
            </a:extLst>
          </p:cNvPr>
          <p:cNvSpPr/>
          <p:nvPr/>
        </p:nvSpPr>
        <p:spPr>
          <a:xfrm>
            <a:off x="-7620" y="6078109"/>
            <a:ext cx="12192000" cy="40011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852BEE2-F5A3-4743-8E4F-542E1C50CDF8}"/>
              </a:ext>
            </a:extLst>
          </p:cNvPr>
          <p:cNvSpPr txBox="1"/>
          <p:nvPr/>
        </p:nvSpPr>
        <p:spPr>
          <a:xfrm>
            <a:off x="94891" y="610462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Deep Security Team</a:t>
            </a:r>
            <a:r>
              <a:rPr lang="pt-BR" b="1"/>
              <a:t>    </a:t>
            </a:r>
            <a:endParaRPr lang="pt-BR"/>
          </a:p>
        </p:txBody>
      </p:sp>
      <p:pic>
        <p:nvPicPr>
          <p:cNvPr id="15" name="Imagem 2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46265049-A787-4CF6-A87C-4E57DBF285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4459" y="1547769"/>
            <a:ext cx="2369453" cy="106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13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tângulo 43">
            <a:extLst>
              <a:ext uri="{FF2B5EF4-FFF2-40B4-BE49-F238E27FC236}">
                <a16:creationId xmlns:a16="http://schemas.microsoft.com/office/drawing/2014/main" id="{4820FCD6-5CE6-48C0-91D1-83BD540DD6EE}"/>
              </a:ext>
            </a:extLst>
          </p:cNvPr>
          <p:cNvSpPr/>
          <p:nvPr/>
        </p:nvSpPr>
        <p:spPr>
          <a:xfrm>
            <a:off x="6312250" y="724435"/>
            <a:ext cx="5527048" cy="52659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09F4488D-547F-45FA-AB6B-92D50B1E1DB0}"/>
              </a:ext>
            </a:extLst>
          </p:cNvPr>
          <p:cNvSpPr/>
          <p:nvPr/>
        </p:nvSpPr>
        <p:spPr>
          <a:xfrm>
            <a:off x="86306" y="724435"/>
            <a:ext cx="5911821" cy="51973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EB06A3F-951F-4EB2-9EBE-39802CDD7668}"/>
              </a:ext>
            </a:extLst>
          </p:cNvPr>
          <p:cNvSpPr/>
          <p:nvPr/>
        </p:nvSpPr>
        <p:spPr>
          <a:xfrm>
            <a:off x="0" y="0"/>
            <a:ext cx="12192000" cy="6248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DFDDC26-27F2-46D3-8F96-9A6DEA083249}"/>
              </a:ext>
            </a:extLst>
          </p:cNvPr>
          <p:cNvSpPr txBox="1"/>
          <p:nvPr/>
        </p:nvSpPr>
        <p:spPr>
          <a:xfrm>
            <a:off x="3411139" y="-41523"/>
            <a:ext cx="5615416" cy="70788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 b="1" dirty="0"/>
              <a:t>APLICAÇÕES PUBLICADAS</a:t>
            </a:r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706823B-2F3E-471A-8E95-038899D70997}"/>
              </a:ext>
            </a:extLst>
          </p:cNvPr>
          <p:cNvSpPr/>
          <p:nvPr/>
        </p:nvSpPr>
        <p:spPr>
          <a:xfrm>
            <a:off x="-7620" y="6078109"/>
            <a:ext cx="12192000" cy="40011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153973D-2D89-4BB7-B438-CB621688DDC3}"/>
              </a:ext>
            </a:extLst>
          </p:cNvPr>
          <p:cNvSpPr txBox="1"/>
          <p:nvPr/>
        </p:nvSpPr>
        <p:spPr>
          <a:xfrm>
            <a:off x="-5751" y="610462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Deep Security Team</a:t>
            </a:r>
            <a:r>
              <a:rPr lang="pt-BR" b="1"/>
              <a:t>    </a:t>
            </a:r>
            <a:endParaRPr lang="pt-BR"/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B2164755-DFFC-441C-9FA2-D634A575A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077" y="1609229"/>
            <a:ext cx="2581275" cy="933450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EC85D063-EC43-4170-B957-1B7EF6E92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911" y="879489"/>
            <a:ext cx="2155512" cy="5120479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FC407A33-FD28-4A6B-B0AC-F9B325E6E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07" y="822020"/>
            <a:ext cx="2125287" cy="5058909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2683DECD-52F9-4012-A3FB-29136A280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2605" y="837748"/>
            <a:ext cx="1826691" cy="2653509"/>
          </a:xfrm>
          <a:prstGeom prst="rect">
            <a:avLst/>
          </a:prstGeom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26868FEB-F6EA-4AD9-86C7-7EA917681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689" y="781122"/>
            <a:ext cx="443828" cy="44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Imagem 41" descr="Ícone&#10;&#10;Descrição gerada automaticamente">
            <a:extLst>
              <a:ext uri="{FF2B5EF4-FFF2-40B4-BE49-F238E27FC236}">
                <a16:creationId xmlns:a16="http://schemas.microsoft.com/office/drawing/2014/main" id="{5C64D58D-0C06-423E-BE1B-4464776F75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1395" y="814991"/>
            <a:ext cx="406293" cy="406293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24CC6C18-724B-4937-A849-CBB3389C9DA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9705"/>
          <a:stretch/>
        </p:blipFill>
        <p:spPr>
          <a:xfrm>
            <a:off x="2381755" y="3740487"/>
            <a:ext cx="2277231" cy="1259237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EA761D28-C2AE-4968-B815-95303AC647D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1403" t="22202" b="4551"/>
          <a:stretch/>
        </p:blipFill>
        <p:spPr>
          <a:xfrm>
            <a:off x="1865650" y="5099319"/>
            <a:ext cx="4123946" cy="78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343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2F6AFD6C-C565-4F1F-932A-AADED20E227D}"/>
              </a:ext>
            </a:extLst>
          </p:cNvPr>
          <p:cNvSpPr/>
          <p:nvPr/>
        </p:nvSpPr>
        <p:spPr>
          <a:xfrm>
            <a:off x="0" y="0"/>
            <a:ext cx="12192000" cy="45714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500" b="1" dirty="0">
                <a:solidFill>
                  <a:schemeClr val="tx1"/>
                </a:solidFill>
              </a:rPr>
              <a:t>VULNERABILIDADES</a:t>
            </a:r>
            <a:endParaRPr lang="pt-BR" sz="3500" dirty="0"/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A602F0D7-615B-4751-A5CE-16247C244A07}"/>
              </a:ext>
            </a:extLst>
          </p:cNvPr>
          <p:cNvGrpSpPr/>
          <p:nvPr/>
        </p:nvGrpSpPr>
        <p:grpSpPr>
          <a:xfrm>
            <a:off x="0" y="6191607"/>
            <a:ext cx="12196315" cy="406865"/>
            <a:chOff x="-4315" y="6348678"/>
            <a:chExt cx="12196315" cy="509322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18E4CB8E-CEC2-4906-AF45-5B4BEF62558A}"/>
                </a:ext>
              </a:extLst>
            </p:cNvPr>
            <p:cNvSpPr/>
            <p:nvPr/>
          </p:nvSpPr>
          <p:spPr>
            <a:xfrm>
              <a:off x="0" y="6348678"/>
              <a:ext cx="12192000" cy="50932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CaixaDeTexto 5">
              <a:extLst>
                <a:ext uri="{FF2B5EF4-FFF2-40B4-BE49-F238E27FC236}">
                  <a16:creationId xmlns:a16="http://schemas.microsoft.com/office/drawing/2014/main" id="{8C9CFCC7-A977-4F2F-B562-C5AC8F3CF49B}"/>
                </a:ext>
              </a:extLst>
            </p:cNvPr>
            <p:cNvSpPr txBox="1"/>
            <p:nvPr/>
          </p:nvSpPr>
          <p:spPr>
            <a:xfrm>
              <a:off x="-4315" y="6426914"/>
              <a:ext cx="2989662" cy="423808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>
                  <a:ea typeface="+mn-lt"/>
                  <a:cs typeface="+mn-lt"/>
                </a:rPr>
                <a:t>Deep Security Team</a:t>
              </a:r>
              <a:r>
                <a:rPr lang="pt-BR" sz="1600" b="1">
                  <a:ea typeface="+mn-lt"/>
                  <a:cs typeface="+mn-lt"/>
                </a:rPr>
                <a:t>    </a:t>
              </a:r>
              <a:endParaRPr lang="pt-BR" sz="1600">
                <a:cs typeface="Calibri"/>
              </a:endParaRP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4EE013D3-18ED-4BAB-B219-9D37EFCA9B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49"/>
          <a:stretch/>
        </p:blipFill>
        <p:spPr>
          <a:xfrm>
            <a:off x="104635" y="737963"/>
            <a:ext cx="5652607" cy="542239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7E5960E-DD3C-4D08-8CAC-7BCD323EE7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25" b="-1"/>
          <a:stretch/>
        </p:blipFill>
        <p:spPr>
          <a:xfrm>
            <a:off x="6198038" y="737963"/>
            <a:ext cx="5731108" cy="54478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DCF0984-CBF8-4148-BE29-8A1C21954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54" y="1627995"/>
            <a:ext cx="450210" cy="44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514D34FF-0FA6-4229-B38C-0E067EADC4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578" y="1678260"/>
            <a:ext cx="454486" cy="454486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3F1FB751-8BD9-4B86-8E65-873046EE077B}"/>
              </a:ext>
            </a:extLst>
          </p:cNvPr>
          <p:cNvSpPr txBox="1"/>
          <p:nvPr/>
        </p:nvSpPr>
        <p:spPr>
          <a:xfrm>
            <a:off x="198539" y="582672"/>
            <a:ext cx="7130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/>
              <a:t>Total 25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3A16ECE-7ADA-480B-811C-06E1CCC8339D}"/>
              </a:ext>
            </a:extLst>
          </p:cNvPr>
          <p:cNvSpPr txBox="1"/>
          <p:nvPr/>
        </p:nvSpPr>
        <p:spPr>
          <a:xfrm>
            <a:off x="6323012" y="654979"/>
            <a:ext cx="7130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/>
              <a:t>Total 52</a:t>
            </a:r>
          </a:p>
        </p:txBody>
      </p:sp>
    </p:spTree>
    <p:extLst>
      <p:ext uri="{BB962C8B-B14F-4D97-AF65-F5344CB8AC3E}">
        <p14:creationId xmlns:p14="http://schemas.microsoft.com/office/powerpoint/2010/main" val="3503456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EB06A3F-951F-4EB2-9EBE-39802CDD7668}"/>
              </a:ext>
            </a:extLst>
          </p:cNvPr>
          <p:cNvSpPr/>
          <p:nvPr/>
        </p:nvSpPr>
        <p:spPr>
          <a:xfrm>
            <a:off x="0" y="0"/>
            <a:ext cx="12192000" cy="6248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500" b="1" dirty="0">
                <a:solidFill>
                  <a:schemeClr val="tx1"/>
                </a:solidFill>
              </a:rPr>
              <a:t>RISCOS DE EXPLORAÇÕES E VULNERABILIDADES</a:t>
            </a:r>
            <a:endParaRPr lang="pt-BR" sz="3500" b="1" dirty="0">
              <a:solidFill>
                <a:schemeClr val="tx1"/>
              </a:solidFill>
              <a:cs typeface="Calibri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D5DB05AC-8B76-4972-92E6-114A8B2BE4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4" b="5577"/>
          <a:stretch/>
        </p:blipFill>
        <p:spPr>
          <a:xfrm>
            <a:off x="219578" y="2611039"/>
            <a:ext cx="5391358" cy="3263611"/>
          </a:xfrm>
          <a:prstGeom prst="rect">
            <a:avLst/>
          </a:prstGeom>
        </p:spPr>
      </p:pic>
      <p:pic>
        <p:nvPicPr>
          <p:cNvPr id="8" name="Imagem 2" descr="Linha do tempo&#10;&#10;Descrição gerada automaticamente">
            <a:extLst>
              <a:ext uri="{FF2B5EF4-FFF2-40B4-BE49-F238E27FC236}">
                <a16:creationId xmlns:a16="http://schemas.microsoft.com/office/drawing/2014/main" id="{AC4FE36A-5DC2-419A-8E79-B2F17D6672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46" b="3198"/>
          <a:stretch/>
        </p:blipFill>
        <p:spPr>
          <a:xfrm>
            <a:off x="6096000" y="2579856"/>
            <a:ext cx="5725772" cy="335505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800DE7D-E2DD-49A9-8B24-726B28213E5F}"/>
              </a:ext>
            </a:extLst>
          </p:cNvPr>
          <p:cNvSpPr txBox="1"/>
          <p:nvPr/>
        </p:nvSpPr>
        <p:spPr>
          <a:xfrm>
            <a:off x="417266" y="938754"/>
            <a:ext cx="444939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SMB - CVE-2017-0143 – porta 445(</a:t>
            </a:r>
            <a:r>
              <a:rPr lang="pt-BR" sz="1600" dirty="0" err="1"/>
              <a:t>Eternalblue</a:t>
            </a:r>
            <a:r>
              <a:rPr lang="pt-BR" sz="1600" dirty="0"/>
              <a:t>)</a:t>
            </a:r>
            <a:endParaRPr lang="pt-BR" sz="16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RDP - CVE-2019-0708 – porta 3389 (</a:t>
            </a:r>
            <a:r>
              <a:rPr lang="pt-BR" sz="1600" dirty="0" err="1"/>
              <a:t>BlueKeep</a:t>
            </a:r>
            <a:r>
              <a:rPr lang="pt-BR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cs typeface="Calibri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218961C-8E22-4B3A-8EA5-4D4F4047043C}"/>
              </a:ext>
            </a:extLst>
          </p:cNvPr>
          <p:cNvSpPr txBox="1"/>
          <p:nvPr/>
        </p:nvSpPr>
        <p:spPr>
          <a:xfrm>
            <a:off x="6248336" y="923086"/>
            <a:ext cx="4454830" cy="10772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 err="1"/>
              <a:t>Ingresslock</a:t>
            </a:r>
            <a:r>
              <a:rPr lang="pt-BR" sz="1600" dirty="0"/>
              <a:t> -  CVE-2014-3566 - porta 1524</a:t>
            </a:r>
            <a:endParaRPr lang="pt-BR" sz="16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SMTP - CVE-2015-4000 – porta 25</a:t>
            </a:r>
            <a:endParaRPr lang="pt-BR" sz="16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Apache - CVE-2019-12922 – porta 443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cs typeface="Calibri"/>
              </a:rPr>
              <a:t>FTP - CVE-2011-2523 – porta 21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6CFA775F-3C2B-485E-93E1-2BDD01579301}"/>
              </a:ext>
            </a:extLst>
          </p:cNvPr>
          <p:cNvGrpSpPr/>
          <p:nvPr/>
        </p:nvGrpSpPr>
        <p:grpSpPr>
          <a:xfrm>
            <a:off x="-4315" y="6249851"/>
            <a:ext cx="12196315" cy="406865"/>
            <a:chOff x="-4315" y="6348678"/>
            <a:chExt cx="12196315" cy="509322"/>
          </a:xfrm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8A7B2061-6BBA-4207-9FBF-F23498D3F091}"/>
                </a:ext>
              </a:extLst>
            </p:cNvPr>
            <p:cNvSpPr/>
            <p:nvPr/>
          </p:nvSpPr>
          <p:spPr>
            <a:xfrm>
              <a:off x="0" y="6348678"/>
              <a:ext cx="12192000" cy="50932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CaixaDeTexto 5">
              <a:extLst>
                <a:ext uri="{FF2B5EF4-FFF2-40B4-BE49-F238E27FC236}">
                  <a16:creationId xmlns:a16="http://schemas.microsoft.com/office/drawing/2014/main" id="{A7317B31-400D-4403-AD2E-CB29BAE15374}"/>
                </a:ext>
              </a:extLst>
            </p:cNvPr>
            <p:cNvSpPr txBox="1"/>
            <p:nvPr/>
          </p:nvSpPr>
          <p:spPr>
            <a:xfrm>
              <a:off x="-4315" y="6426914"/>
              <a:ext cx="2989662" cy="423808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>
                  <a:ea typeface="+mn-lt"/>
                  <a:cs typeface="+mn-lt"/>
                </a:rPr>
                <a:t>Deep Security Team</a:t>
              </a:r>
              <a:r>
                <a:rPr lang="pt-BR" sz="1600" b="1">
                  <a:ea typeface="+mn-lt"/>
                  <a:cs typeface="+mn-lt"/>
                </a:rPr>
                <a:t>    </a:t>
              </a:r>
              <a:endParaRPr lang="pt-BR" sz="1600">
                <a:cs typeface="Calibri"/>
              </a:endParaRPr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D53E495F-D43E-4A0D-B520-0BAA44AD8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327" y="3014656"/>
            <a:ext cx="921089" cy="91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F9016F24-1FD3-488E-81B8-5F3C967090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3166" y="3030764"/>
            <a:ext cx="924557" cy="92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444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EB06A3F-951F-4EB2-9EBE-39802CDD7668}"/>
              </a:ext>
            </a:extLst>
          </p:cNvPr>
          <p:cNvSpPr/>
          <p:nvPr/>
        </p:nvSpPr>
        <p:spPr>
          <a:xfrm>
            <a:off x="0" y="0"/>
            <a:ext cx="12192000" cy="64711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500" b="1" dirty="0">
                <a:solidFill>
                  <a:schemeClr val="tx1"/>
                </a:solidFill>
              </a:rPr>
              <a:t>RECOMENDAÇÕES E PRÁTICAS DE MITIGAÇÕES</a:t>
            </a:r>
            <a:endParaRPr lang="pt-BR" sz="3500" b="1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0BE9FA4-36F8-4134-8680-3E864CDF2D22}"/>
              </a:ext>
            </a:extLst>
          </p:cNvPr>
          <p:cNvSpPr txBox="1"/>
          <p:nvPr/>
        </p:nvSpPr>
        <p:spPr>
          <a:xfrm>
            <a:off x="0" y="1831584"/>
            <a:ext cx="5112397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Atualização do Service Pack ou sistema operacional compatível.</a:t>
            </a:r>
            <a:endParaRPr lang="pt-BR" sz="16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Atualizações de seguranças do Windows.</a:t>
            </a:r>
            <a:endParaRPr lang="pt-BR" sz="16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Aplicações dos patchs para correção das falhas</a:t>
            </a:r>
            <a:endParaRPr lang="pt-BR" sz="1600" dirty="0">
              <a:cs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14AAFDE-B7B5-4F96-9CBE-AAB40E9E00FC}"/>
              </a:ext>
            </a:extLst>
          </p:cNvPr>
          <p:cNvSpPr txBox="1"/>
          <p:nvPr/>
        </p:nvSpPr>
        <p:spPr>
          <a:xfrm>
            <a:off x="6096000" y="1645256"/>
            <a:ext cx="6096000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1600" dirty="0">
                <a:effectLst/>
                <a:latin typeface="Calibri"/>
                <a:ea typeface="Times New Roman" panose="02020603050405020304" pitchFamily="18" charset="0"/>
                <a:cs typeface="Times New Roman"/>
              </a:rPr>
              <a:t>Contate o fornecedor do servidor DNS para obter um patch.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1600" dirty="0">
                <a:effectLst/>
                <a:latin typeface="Calibri"/>
                <a:ea typeface="Times New Roman" panose="02020603050405020304" pitchFamily="18" charset="0"/>
                <a:cs typeface="Times New Roman"/>
              </a:rPr>
              <a:t>Atualize para o </a:t>
            </a:r>
            <a:r>
              <a:rPr lang="pt-BR" sz="1600" dirty="0" err="1">
                <a:effectLst/>
                <a:latin typeface="Calibri"/>
                <a:ea typeface="Times New Roman" panose="02020603050405020304" pitchFamily="18" charset="0"/>
                <a:cs typeface="Times New Roman"/>
              </a:rPr>
              <a:t>phpMyAdmin</a:t>
            </a:r>
            <a:r>
              <a:rPr lang="pt-BR" sz="1600" dirty="0">
                <a:effectLst/>
                <a:latin typeface="Calibri"/>
                <a:ea typeface="Times New Roman" panose="02020603050405020304" pitchFamily="18" charset="0"/>
                <a:cs typeface="Times New Roman"/>
              </a:rPr>
              <a:t> versão 4.8.6 ou posterior.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1600" dirty="0">
                <a:effectLst/>
                <a:latin typeface="Calibri"/>
                <a:ea typeface="Times New Roman" panose="02020603050405020304" pitchFamily="18" charset="0"/>
                <a:cs typeface="Times New Roman"/>
              </a:rPr>
              <a:t>Como alternativa, aplique os patches mencionados nos avisos do fornecedor.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1600" dirty="0">
                <a:effectLst/>
                <a:latin typeface="Calibri"/>
                <a:ea typeface="Times New Roman" panose="02020603050405020304" pitchFamily="18" charset="0"/>
                <a:cs typeface="Times New Roman"/>
              </a:rPr>
              <a:t>Todo o material de chave SSH, SSL e </a:t>
            </a:r>
            <a:r>
              <a:rPr lang="pt-BR" sz="1600" dirty="0" err="1">
                <a:effectLst/>
                <a:latin typeface="Calibri"/>
                <a:ea typeface="Times New Roman" panose="02020603050405020304" pitchFamily="18" charset="0"/>
                <a:cs typeface="Times New Roman"/>
              </a:rPr>
              <a:t>OpenVPN</a:t>
            </a:r>
            <a:r>
              <a:rPr lang="pt-BR" sz="1600" dirty="0">
                <a:effectLst/>
                <a:latin typeface="Calibri"/>
                <a:ea typeface="Times New Roman" panose="02020603050405020304" pitchFamily="18" charset="0"/>
                <a:cs typeface="Times New Roman"/>
              </a:rPr>
              <a:t> deve ser gerado novamente.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0000"/>
                </a:solidFill>
                <a:effectLst/>
                <a:latin typeface="Calibri"/>
                <a:ea typeface="Verdana"/>
                <a:cs typeface="Verdana" panose="020B0604030504040204" pitchFamily="34" charset="0"/>
              </a:rPr>
              <a:t>Configure o NFS no host remoto para que apenas hosts autorizados possam montar seus compartilhamentos remotos.</a:t>
            </a:r>
            <a:endParaRPr lang="pt-BR" sz="1600" dirty="0">
              <a:effectLst/>
              <a:latin typeface="Calibri"/>
              <a:ea typeface="Verdana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0000"/>
                </a:solidFill>
                <a:effectLst/>
                <a:latin typeface="Calibri"/>
                <a:ea typeface="Verdana"/>
                <a:cs typeface="Verdana" panose="020B0604030504040204" pitchFamily="34" charset="0"/>
              </a:rPr>
              <a:t>Comente a linha '</a:t>
            </a:r>
            <a:r>
              <a:rPr lang="pt-BR" sz="1600" dirty="0" err="1">
                <a:solidFill>
                  <a:srgbClr val="000000"/>
                </a:solidFill>
                <a:effectLst/>
                <a:latin typeface="Calibri"/>
                <a:ea typeface="Verdana"/>
                <a:cs typeface="Verdana" panose="020B0604030504040204" pitchFamily="34" charset="0"/>
              </a:rPr>
              <a:t>exec</a:t>
            </a:r>
            <a:r>
              <a:rPr lang="pt-BR" sz="1600" dirty="0">
                <a:solidFill>
                  <a:srgbClr val="000000"/>
                </a:solidFill>
                <a:effectLst/>
                <a:latin typeface="Calibri"/>
                <a:ea typeface="Verdana"/>
                <a:cs typeface="Verdana" panose="020B0604030504040204" pitchFamily="34" charset="0"/>
              </a:rPr>
              <a:t>' em /</a:t>
            </a:r>
            <a:r>
              <a:rPr lang="pt-BR" sz="1600" dirty="0" err="1">
                <a:solidFill>
                  <a:srgbClr val="000000"/>
                </a:solidFill>
                <a:effectLst/>
                <a:latin typeface="Calibri"/>
                <a:ea typeface="Verdana"/>
                <a:cs typeface="Verdana" panose="020B0604030504040204" pitchFamily="34" charset="0"/>
              </a:rPr>
              <a:t>etc</a:t>
            </a:r>
            <a:r>
              <a:rPr lang="pt-BR" sz="1600" dirty="0">
                <a:solidFill>
                  <a:srgbClr val="000000"/>
                </a:solidFill>
                <a:effectLst/>
                <a:latin typeface="Calibri"/>
                <a:ea typeface="Verdana"/>
                <a:cs typeface="Verdana" panose="020B0604030504040204" pitchFamily="34" charset="0"/>
              </a:rPr>
              <a:t>/</a:t>
            </a:r>
            <a:r>
              <a:rPr lang="pt-BR" sz="1600" dirty="0" err="1">
                <a:solidFill>
                  <a:srgbClr val="000000"/>
                </a:solidFill>
                <a:effectLst/>
                <a:latin typeface="Calibri"/>
                <a:ea typeface="Verdana"/>
                <a:cs typeface="Verdana" panose="020B0604030504040204" pitchFamily="34" charset="0"/>
              </a:rPr>
              <a:t>inetd.conf</a:t>
            </a:r>
            <a:r>
              <a:rPr lang="pt-BR" sz="1600" dirty="0">
                <a:solidFill>
                  <a:srgbClr val="000000"/>
                </a:solidFill>
                <a:effectLst/>
                <a:latin typeface="Calibri"/>
                <a:ea typeface="Verdana"/>
                <a:cs typeface="Verdana" panose="020B0604030504040204" pitchFamily="34" charset="0"/>
              </a:rPr>
              <a:t> e reinicie o processo </a:t>
            </a:r>
            <a:r>
              <a:rPr lang="pt-BR" sz="1600" dirty="0" err="1">
                <a:solidFill>
                  <a:srgbClr val="000000"/>
                </a:solidFill>
                <a:effectLst/>
                <a:latin typeface="Calibri"/>
                <a:ea typeface="Verdana"/>
                <a:cs typeface="Verdana" panose="020B0604030504040204" pitchFamily="34" charset="0"/>
              </a:rPr>
              <a:t>inetd</a:t>
            </a:r>
            <a:r>
              <a:rPr lang="pt-BR" sz="1600" dirty="0">
                <a:solidFill>
                  <a:srgbClr val="000000"/>
                </a:solidFill>
                <a:effectLst/>
                <a:latin typeface="Calibri"/>
                <a:ea typeface="Verdana"/>
                <a:cs typeface="Verdana" panose="020B0604030504040204" pitchFamily="34" charset="0"/>
              </a:rPr>
              <a:t>.</a:t>
            </a:r>
            <a:endParaRPr lang="pt-BR" sz="1600" dirty="0">
              <a:effectLst/>
              <a:latin typeface="Calibri"/>
              <a:ea typeface="Verdana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0000"/>
                </a:solidFill>
                <a:effectLst/>
                <a:latin typeface="Calibri"/>
                <a:ea typeface="Verdana"/>
                <a:cs typeface="Verdana" panose="020B0604030504040204" pitchFamily="34" charset="0"/>
              </a:rPr>
              <a:t>Atualize para uma versão do sistema operacional Unix compatível atualmente.</a:t>
            </a:r>
            <a:endParaRPr lang="pt-BR" sz="1600" dirty="0">
              <a:effectLst/>
              <a:latin typeface="Calibri"/>
              <a:ea typeface="Verdana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0000"/>
                </a:solidFill>
                <a:effectLst/>
                <a:latin typeface="Calibri"/>
                <a:ea typeface="Verdana"/>
                <a:cs typeface="Verdana" panose="020B0604030504040204" pitchFamily="34" charset="0"/>
              </a:rPr>
              <a:t>Baixe o software </a:t>
            </a:r>
            <a:r>
              <a:rPr lang="pt-BR" sz="1600" dirty="0" err="1">
                <a:solidFill>
                  <a:srgbClr val="000000"/>
                </a:solidFill>
                <a:effectLst/>
                <a:latin typeface="Calibri"/>
                <a:ea typeface="Verdana"/>
                <a:cs typeface="Verdana" panose="020B0604030504040204" pitchFamily="34" charset="0"/>
              </a:rPr>
              <a:t>UnrealIRCd</a:t>
            </a:r>
            <a:r>
              <a:rPr lang="pt-BR" sz="1600" dirty="0">
                <a:solidFill>
                  <a:srgbClr val="000000"/>
                </a:solidFill>
                <a:latin typeface="Calibri"/>
                <a:ea typeface="Verdana"/>
                <a:cs typeface="Verdana" panose="020B0604030504040204" pitchFamily="34" charset="0"/>
              </a:rPr>
              <a:t> </a:t>
            </a:r>
            <a:r>
              <a:rPr lang="pt-BR" sz="1600" dirty="0">
                <a:solidFill>
                  <a:srgbClr val="000000"/>
                </a:solidFill>
                <a:effectLst/>
                <a:latin typeface="Calibri"/>
                <a:ea typeface="Verdana"/>
                <a:cs typeface="Verdana" panose="020B0604030504040204" pitchFamily="34" charset="0"/>
              </a:rPr>
              <a:t> novamente, verifique-o usando as somas de verificação MD5 / SHA1 publicadas e reinstale-o.</a:t>
            </a:r>
            <a:endParaRPr lang="pt-BR" sz="1600" dirty="0">
              <a:effectLst/>
              <a:latin typeface="Calibri"/>
              <a:ea typeface="Verdana"/>
              <a:cs typeface="Times New Roman" panose="02020603050405020304" pitchFamily="18" charset="0"/>
            </a:endParaRP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dirty="0">
                <a:effectLst/>
                <a:latin typeface="Calibri"/>
                <a:ea typeface="Calibri" panose="020F0502020204030204" pitchFamily="34" charset="0"/>
                <a:cs typeface="Times New Roman"/>
              </a:rPr>
              <a:t>Proteja o serviço VNC com uma senha forte.</a:t>
            </a:r>
            <a:endParaRPr lang="pt-BR" sz="1600" dirty="0">
              <a:effectLst/>
              <a:latin typeface="Calibri"/>
              <a:ea typeface="Times New Roman" panose="02020603050405020304" pitchFamily="18" charset="0"/>
              <a:cs typeface="Times New Roman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1D84679-4B73-4D96-A013-32C4E0231E3F}"/>
              </a:ext>
            </a:extLst>
          </p:cNvPr>
          <p:cNvSpPr/>
          <p:nvPr/>
        </p:nvSpPr>
        <p:spPr>
          <a:xfrm>
            <a:off x="0" y="6249851"/>
            <a:ext cx="12192000" cy="4068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C1781B8-3403-430D-8E2F-1A879FDC0A6F}"/>
              </a:ext>
            </a:extLst>
          </p:cNvPr>
          <p:cNvSpPr txBox="1"/>
          <p:nvPr/>
        </p:nvSpPr>
        <p:spPr>
          <a:xfrm>
            <a:off x="94891" y="6248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Deep Security Team</a:t>
            </a:r>
            <a:r>
              <a:rPr lang="pt-BR" b="1"/>
              <a:t>    </a:t>
            </a:r>
            <a:endParaRPr lang="pt-BR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EC4A0B22-1FE3-4B49-B9CA-1A94B7B42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517" y="765452"/>
            <a:ext cx="775871" cy="76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2B3EB0AB-5473-4136-8A92-F28EEA384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357" y="781561"/>
            <a:ext cx="778792" cy="77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19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EB06A3F-951F-4EB2-9EBE-39802CDD7668}"/>
              </a:ext>
            </a:extLst>
          </p:cNvPr>
          <p:cNvSpPr/>
          <p:nvPr/>
        </p:nvSpPr>
        <p:spPr>
          <a:xfrm>
            <a:off x="0" y="0"/>
            <a:ext cx="12192000" cy="50333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500" b="1" dirty="0">
                <a:solidFill>
                  <a:schemeClr val="tx1"/>
                </a:solidFill>
                <a:cs typeface="Calibri"/>
              </a:rPr>
              <a:t>REFERÊNCIAS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1DBFA2C9-00A9-472F-A485-9D359C3A7F52}"/>
              </a:ext>
            </a:extLst>
          </p:cNvPr>
          <p:cNvGrpSpPr/>
          <p:nvPr/>
        </p:nvGrpSpPr>
        <p:grpSpPr>
          <a:xfrm>
            <a:off x="0" y="6213150"/>
            <a:ext cx="12192000" cy="416255"/>
            <a:chOff x="0" y="6336924"/>
            <a:chExt cx="12192000" cy="521076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E8F411F7-866D-4938-983E-9FD07539DBE4}"/>
                </a:ext>
              </a:extLst>
            </p:cNvPr>
            <p:cNvSpPr/>
            <p:nvPr/>
          </p:nvSpPr>
          <p:spPr>
            <a:xfrm>
              <a:off x="0" y="6348678"/>
              <a:ext cx="12192000" cy="50932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CaixaDeTexto 5">
              <a:extLst>
                <a:ext uri="{FF2B5EF4-FFF2-40B4-BE49-F238E27FC236}">
                  <a16:creationId xmlns:a16="http://schemas.microsoft.com/office/drawing/2014/main" id="{AA8C030D-0797-4E3D-A749-4B02F643EAE1}"/>
                </a:ext>
              </a:extLst>
            </p:cNvPr>
            <p:cNvSpPr txBox="1"/>
            <p:nvPr/>
          </p:nvSpPr>
          <p:spPr>
            <a:xfrm>
              <a:off x="53194" y="6336924"/>
              <a:ext cx="2989662" cy="4616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/>
                <a:t>Deep Security Team</a:t>
              </a:r>
              <a:endParaRPr lang="en-US" b="1">
                <a:cs typeface="Calibri"/>
              </a:endParaRP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B2257086-5693-4FE9-98D3-852B29415FBD}"/>
              </a:ext>
            </a:extLst>
          </p:cNvPr>
          <p:cNvSpPr txBox="1"/>
          <p:nvPr/>
        </p:nvSpPr>
        <p:spPr>
          <a:xfrm>
            <a:off x="660400" y="1613714"/>
            <a:ext cx="8521700" cy="34796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  <a:cs typeface="Times New Roman"/>
                <a:hlinkClick r:id="rId2"/>
              </a:rPr>
              <a:t>https://cve.mitre.org/cgi-bin/cvename.cgi?name=CVE-2019-0708</a:t>
            </a:r>
            <a:endParaRPr lang="pt-BR" sz="1600" dirty="0">
              <a:effectLst/>
              <a:ea typeface="Times New Roman" panose="02020603050405020304" pitchFamily="18" charset="0"/>
              <a:cs typeface="Times New Roman"/>
            </a:endParaRP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  <a:cs typeface="Times New Roman"/>
                <a:hlinkClick r:id="rId3"/>
              </a:rPr>
              <a:t>https://cve.mitre.org/cgi-bin/cvename.cgi?name=CVE-2017-0143</a:t>
            </a:r>
            <a:endParaRPr lang="pt-BR" sz="1600" u="sng" dirty="0">
              <a:solidFill>
                <a:srgbClr val="0563C1"/>
              </a:solidFill>
              <a:effectLst/>
              <a:ea typeface="Times New Roman" panose="02020603050405020304" pitchFamily="18" charset="0"/>
              <a:cs typeface="Times New Roman"/>
            </a:endParaRP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  <a:cs typeface="Times New Roman"/>
                <a:hlinkClick r:id="rId4"/>
              </a:rPr>
              <a:t>https://cve.mitre.org/cgi-bin/cvename.cgi?name=CVE-2014-3566</a:t>
            </a:r>
            <a:endParaRPr lang="pt-BR" sz="1600" dirty="0">
              <a:effectLst/>
              <a:ea typeface="Times New Roman" panose="02020603050405020304" pitchFamily="18" charset="0"/>
              <a:cs typeface="Times New Roman"/>
            </a:endParaRP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  <a:cs typeface="Times New Roman"/>
                <a:hlinkClick r:id="rId5"/>
              </a:rPr>
              <a:t>https://cve.mitre.org/cgi-bin/cvename.cgi?name=CVE-2015-4000</a:t>
            </a:r>
            <a:endParaRPr lang="pt-BR" sz="1600" dirty="0">
              <a:effectLst/>
              <a:ea typeface="Times New Roman" panose="02020603050405020304" pitchFamily="18" charset="0"/>
              <a:cs typeface="Times New Roman"/>
            </a:endParaRP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  <a:cs typeface="Times New Roman"/>
                <a:hlinkClick r:id="rId6"/>
              </a:rPr>
              <a:t>https://cve.mitre.org/cgi-bin/cvename.cgi?name=CVE-2019-12922</a:t>
            </a:r>
            <a:endParaRPr lang="pt-BR" sz="1600" u="sng" dirty="0">
              <a:solidFill>
                <a:srgbClr val="0563C1"/>
              </a:solidFill>
              <a:effectLst/>
              <a:ea typeface="Times New Roman" panose="02020603050405020304" pitchFamily="18" charset="0"/>
              <a:cs typeface="Times New Roman"/>
            </a:endParaRP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  <a:cs typeface="Times New Roman"/>
              </a:rPr>
              <a:t>https://cve.mitre.org/cgi-bin/cvename.cgi?name=CVE-2011-1966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dirty="0">
                <a:effectLst/>
                <a:ea typeface="Times New Roman" panose="02020603050405020304" pitchFamily="18" charset="0"/>
                <a:cs typeface="Times New Roman"/>
                <a:hlinkClick r:id="rId7"/>
              </a:rPr>
              <a:t>https://www.tenable.com/plugins/nessus/72836</a:t>
            </a:r>
            <a:endParaRPr lang="pt-BR" sz="1600" dirty="0">
              <a:effectLst/>
              <a:ea typeface="Times New Roman" panose="02020603050405020304" pitchFamily="18" charset="0"/>
              <a:cs typeface="Times New Roman"/>
            </a:endParaRP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u="sng" dirty="0">
                <a:solidFill>
                  <a:srgbClr val="0563C1"/>
                </a:solidFill>
                <a:ea typeface="Times New Roman" panose="02020603050405020304" pitchFamily="18" charset="0"/>
                <a:cs typeface="Times New Roman"/>
              </a:rPr>
              <a:t>https://www.tenable.com/plugins/nessus/97833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dirty="0">
                <a:effectLst/>
                <a:ea typeface="Times New Roman" panose="02020603050405020304" pitchFamily="18" charset="0"/>
                <a:cs typeface="Times New Roman"/>
                <a:hlinkClick r:id="rId8"/>
              </a:rPr>
              <a:t>https://www.rapid7.com/db/modules/exploit/windows/smb/ms17_010_eternalblue/</a:t>
            </a:r>
            <a:endParaRPr lang="pt-BR" sz="1600" dirty="0">
              <a:effectLst/>
              <a:ea typeface="Times New Roman" panose="02020603050405020304" pitchFamily="18" charset="0"/>
              <a:cs typeface="Times New Roman"/>
            </a:endParaRP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  <a:cs typeface="Times New Roman"/>
              </a:rPr>
              <a:t>https://www.tenable.com/plugins/nessus/72836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424186719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808</TotalTime>
  <Words>447</Words>
  <Application>Microsoft Office PowerPoint</Application>
  <PresentationFormat>Widescreen</PresentationFormat>
  <Paragraphs>60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Corbel</vt:lpstr>
      <vt:lpstr>Unispace</vt:lpstr>
      <vt:lpstr>Unispace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Sergio Bernardo</dc:creator>
  <cp:lastModifiedBy>Sergio Bernardo</cp:lastModifiedBy>
  <cp:revision>6</cp:revision>
  <dcterms:created xsi:type="dcterms:W3CDTF">2021-09-04T12:36:43Z</dcterms:created>
  <dcterms:modified xsi:type="dcterms:W3CDTF">2021-09-07T20:19:37Z</dcterms:modified>
</cp:coreProperties>
</file>